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custShowLst>
    <p:custShow name="Teatro_ Adelmo Pagliuca." id="0">
      <p:sldLst>
        <p:sld r:id="rId2"/>
        <p:sld r:id="rId3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D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412E-B583-4D1F-ABE7-2D719D30A909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5DAD-3576-4F3B-9411-F8DD8206CB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5DAD-3576-4F3B-9411-F8DD8206CBF7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04B494-EF26-48F4-876B-93290337E800}" type="datetimeFigureOut">
              <a:rPr lang="it-IT" smtClean="0"/>
              <a:pPr/>
              <a:t>08/08/2015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EAFC0A-7B1C-46C4-8799-3370DC8FBB2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9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1285852" cy="6858000"/>
          </a:xfrm>
        </p:spPr>
        <p:txBody>
          <a:bodyPr vert="wordArtVert" anchor="t">
            <a:normAutofit/>
          </a:bodyPr>
          <a:lstStyle/>
          <a:p>
            <a:r>
              <a:rPr lang="it-IT" sz="6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T</a:t>
            </a:r>
            <a:r>
              <a:rPr lang="it-IT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E</a:t>
            </a:r>
            <a:r>
              <a:rPr lang="it-IT" sz="6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A</a:t>
            </a:r>
            <a:r>
              <a:rPr lang="it-IT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T</a:t>
            </a:r>
            <a:r>
              <a:rPr lang="it-IT" sz="6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R</a:t>
            </a:r>
            <a:r>
              <a:rPr lang="it-IT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O</a:t>
            </a:r>
            <a:endParaRPr lang="it-IT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340375">
            <a:off x="2715537" y="1356774"/>
            <a:ext cx="5857884" cy="175432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it-IT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it-IT" sz="36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it-IT" sz="36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it-IT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it-IT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it-IT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t-IT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it-IT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</a:t>
            </a:r>
            <a:r>
              <a:rPr lang="it-IT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it-IT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it-IT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it-IT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it-IT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it-IT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it-IT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it-IT" sz="3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 descr="startup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bright="-20000"/>
          </a:blip>
          <a:stretch>
            <a:fillRect/>
          </a:stretch>
        </p:blipFill>
        <p:spPr>
          <a:xfrm>
            <a:off x="4357686" y="4714884"/>
            <a:ext cx="4286248" cy="157161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ibl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7072338"/>
          </a:xfrm>
        </p:spPr>
        <p:txBody>
          <a:bodyPr>
            <a:noAutofit/>
          </a:bodyPr>
          <a:lstStyle/>
          <a:p>
            <a:pPr algn="ctr"/>
            <a:r>
              <a:rPr lang="it-IT" sz="2000" dirty="0" smtClean="0"/>
              <a:t>Produttore: Adelmo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Effetti: Adelmo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err="1" smtClean="0"/>
              <a:t>Music</a:t>
            </a:r>
            <a:r>
              <a:rPr lang="it-IT" sz="2000" dirty="0" smtClean="0"/>
              <a:t> Score: Adelmo</a:t>
            </a:r>
          </a:p>
          <a:p>
            <a:pPr algn="ctr">
              <a:buNone/>
            </a:pPr>
            <a:endParaRPr lang="it-IT" sz="2000" dirty="0" smtClean="0"/>
          </a:p>
          <a:p>
            <a:pPr algn="ctr"/>
            <a:r>
              <a:rPr lang="it-IT" sz="2000" dirty="0" err="1" smtClean="0"/>
              <a:t>Ringrazziamenti</a:t>
            </a:r>
            <a:r>
              <a:rPr lang="it-IT" sz="2000" dirty="0" smtClean="0"/>
              <a:t> ad:</a:t>
            </a:r>
            <a:br>
              <a:rPr lang="it-IT" sz="2000" dirty="0" smtClean="0"/>
            </a:br>
            <a:endParaRPr lang="it-IT" sz="2000" dirty="0" smtClean="0"/>
          </a:p>
          <a:p>
            <a:pPr algn="ctr"/>
            <a:r>
              <a:rPr lang="it-IT" sz="2000" dirty="0" smtClean="0"/>
              <a:t>Adelmo Pagliuca II B</a:t>
            </a:r>
            <a:br>
              <a:rPr lang="it-IT" sz="2000" dirty="0" smtClean="0"/>
            </a:br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</p:txBody>
      </p:sp>
    </p:spTree>
  </p:cSld>
  <p:clrMapOvr>
    <a:masterClrMapping/>
  </p:clrMapOvr>
  <p:transition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0" y="285728"/>
            <a:ext cx="5429256" cy="1470025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 smtClean="0">
                <a:solidFill>
                  <a:schemeClr val="tx1"/>
                </a:solidFill>
                <a:latin typeface="Arial Rounded MT Bold" pitchFamily="34" charset="0"/>
              </a:rPr>
              <a:t>IL</a:t>
            </a:r>
            <a:r>
              <a:rPr lang="it-IT" sz="4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it-IT" sz="4400" b="1" dirty="0" err="1" smtClean="0">
                <a:solidFill>
                  <a:schemeClr val="tx1"/>
                </a:solidFill>
                <a:latin typeface="Arial Rounded MT Bold" pitchFamily="34" charset="0"/>
              </a:rPr>
              <a:t>RinasciMento</a:t>
            </a:r>
            <a:endParaRPr lang="it-IT" sz="4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3428992" cy="642942"/>
          </a:xfrm>
        </p:spPr>
        <p:txBody>
          <a:bodyPr>
            <a:noAutofit/>
          </a:bodyPr>
          <a:lstStyle/>
          <a:p>
            <a:pPr algn="l"/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Corti Italiane</a:t>
            </a:r>
            <a:endParaRPr lang="it-IT" sz="44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0" name="Immagine 9" descr="17-_Anonyme_16e_Bal_a_la_cour-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142984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CasellaDiTesto 10"/>
          <p:cNvSpPr txBox="1"/>
          <p:nvPr/>
        </p:nvSpPr>
        <p:spPr>
          <a:xfrm>
            <a:off x="142876" y="2143116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Rounded MT Bold" pitchFamily="34" charset="0"/>
              </a:rPr>
              <a:t>Divertimento per allietare la vita in corte offrire un piacevole intrattenimento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2876" y="2786058"/>
            <a:ext cx="464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 Rounded MT Bold" pitchFamily="34" charset="0"/>
              </a:rPr>
              <a:t>I palazzi dei principi divennero veri e propri teatri, e presero il nome di “</a:t>
            </a:r>
            <a:r>
              <a:rPr lang="it-IT" sz="1600" i="1" dirty="0" smtClean="0">
                <a:latin typeface="Arial Rounded MT Bold" pitchFamily="34" charset="0"/>
              </a:rPr>
              <a:t>teatro all’italiana.</a:t>
            </a:r>
            <a:endParaRPr lang="it-IT" sz="1600" i="1" dirty="0">
              <a:latin typeface="Arial Rounded MT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2876" y="3429000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 Rounded MT Bold" pitchFamily="34" charset="0"/>
              </a:rPr>
              <a:t>Diversi poeti dedicarono opere su esso. Amorosi, pastorali o drammi.</a:t>
            </a:r>
            <a:endParaRPr lang="it-IT" sz="1600" dirty="0">
              <a:latin typeface="Arial Rounded MT Bold" pitchFamily="34" charset="0"/>
            </a:endParaRPr>
          </a:p>
        </p:txBody>
      </p:sp>
      <p:pic>
        <p:nvPicPr>
          <p:cNvPr id="14" name="Immagine 13" descr="Ritratto_di_Machiavel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09120"/>
            <a:ext cx="1500166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691680" y="4869160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 Rounded MT Bold" pitchFamily="34" charset="0"/>
              </a:rPr>
              <a:t>Niccolò Machiavelli</a:t>
            </a:r>
          </a:p>
          <a:p>
            <a:r>
              <a:rPr lang="it-IT" sz="1600" dirty="0" smtClean="0">
                <a:latin typeface="Arial Rounded MT Bold" pitchFamily="34" charset="0"/>
              </a:rPr>
              <a:t>(Le maschere)</a:t>
            </a:r>
            <a:endParaRPr lang="it-IT" sz="1600" dirty="0">
              <a:latin typeface="Arial Rounded MT Bold" pitchFamily="34" charset="0"/>
            </a:endParaRPr>
          </a:p>
        </p:txBody>
      </p:sp>
      <p:pic>
        <p:nvPicPr>
          <p:cNvPr id="16" name="Immagine 15" descr="a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581128"/>
            <a:ext cx="1260000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CasellaDiTesto 16"/>
          <p:cNvSpPr txBox="1"/>
          <p:nvPr/>
        </p:nvSpPr>
        <p:spPr>
          <a:xfrm>
            <a:off x="4499992" y="508518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 Rounded MT Bold" pitchFamily="34" charset="0"/>
              </a:rPr>
              <a:t>Ludovico Ariosto</a:t>
            </a:r>
          </a:p>
          <a:p>
            <a:r>
              <a:rPr lang="it-IT" sz="1600" dirty="0" smtClean="0">
                <a:latin typeface="Arial Rounded MT Bold" pitchFamily="34" charset="0"/>
              </a:rPr>
              <a:t>(La tragedia di </a:t>
            </a:r>
            <a:r>
              <a:rPr lang="it-IT" sz="1600" dirty="0" err="1" smtClean="0">
                <a:latin typeface="Arial Rounded MT Bold" pitchFamily="34" charset="0"/>
              </a:rPr>
              <a:t>tisbe</a:t>
            </a:r>
            <a:r>
              <a:rPr lang="it-IT" sz="1600" dirty="0" smtClean="0">
                <a:latin typeface="Arial Rounded MT Bold" pitchFamily="34" charset="0"/>
              </a:rPr>
              <a:t>)</a:t>
            </a:r>
            <a:endParaRPr lang="it-IT" sz="1600" dirty="0">
              <a:latin typeface="Arial Rounded MT Bold" pitchFamily="34" charset="0"/>
            </a:endParaRPr>
          </a:p>
        </p:txBody>
      </p:sp>
      <p:pic>
        <p:nvPicPr>
          <p:cNvPr id="18" name="Immagine 17" descr="torquato-tasso-1-siz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365104"/>
            <a:ext cx="1245600" cy="1614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asellaDiTesto 18"/>
          <p:cNvSpPr txBox="1"/>
          <p:nvPr/>
        </p:nvSpPr>
        <p:spPr>
          <a:xfrm>
            <a:off x="6876256" y="60212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 Rounded MT Bold" pitchFamily="34" charset="0"/>
              </a:rPr>
              <a:t>Torquato Tasso</a:t>
            </a:r>
          </a:p>
          <a:p>
            <a:r>
              <a:rPr lang="it-IT" sz="1600" dirty="0" smtClean="0">
                <a:latin typeface="Arial Rounded MT Bold" pitchFamily="34" charset="0"/>
              </a:rPr>
              <a:t>(</a:t>
            </a:r>
            <a:r>
              <a:rPr lang="it-IT" sz="1600" dirty="0" err="1" smtClean="0">
                <a:latin typeface="Arial Rounded MT Bold" pitchFamily="34" charset="0"/>
              </a:rPr>
              <a:t>Aminta</a:t>
            </a:r>
            <a:r>
              <a:rPr lang="it-IT" sz="1600" dirty="0" smtClean="0">
                <a:latin typeface="Arial Rounded MT Bold" pitchFamily="34" charset="0"/>
              </a:rPr>
              <a:t>)</a:t>
            </a:r>
            <a:endParaRPr lang="it-IT" sz="16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5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5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50"/>
                            </p:stCondLst>
                            <p:childTnLst>
                              <p:par>
                                <p:cTn id="8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65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1" grpId="0"/>
      <p:bldP spid="12" grpId="0"/>
      <p:bldP spid="13" grpId="0"/>
      <p:bldP spid="15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Struttura Teatro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 rot="20747083">
            <a:off x="417182" y="1489996"/>
            <a:ext cx="4114800" cy="1001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Palcoscenico</a:t>
            </a:r>
          </a:p>
        </p:txBody>
      </p:sp>
      <p:sp>
        <p:nvSpPr>
          <p:cNvPr id="4" name="CasellaDiTesto 3"/>
          <p:cNvSpPr txBox="1"/>
          <p:nvPr/>
        </p:nvSpPr>
        <p:spPr>
          <a:xfrm rot="20697994">
            <a:off x="512231" y="2567985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Palchetti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164659">
            <a:off x="6663569" y="353395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Galleria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1016543">
            <a:off x="6057134" y="2929640"/>
            <a:ext cx="4000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Scenografia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110640">
            <a:off x="5488316" y="1900225"/>
            <a:ext cx="3500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Cartelli</a:t>
            </a:r>
            <a:r>
              <a:rPr lang="it-IT" sz="2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indicatori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0480776">
            <a:off x="644092" y="3403874"/>
            <a:ext cx="2669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Palcoscenico rialzato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097713">
            <a:off x="6357605" y="4327326"/>
            <a:ext cx="3071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Quinte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234588">
            <a:off x="5764527" y="4930887"/>
            <a:ext cx="3214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Tetti di paglia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1426980">
            <a:off x="5273585" y="5427171"/>
            <a:ext cx="2857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Fondamenta di legno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181359">
            <a:off x="6684891" y="101208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Sipario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20610684">
            <a:off x="966230" y="5570735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Ribalta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20645875">
            <a:off x="958094" y="4692003"/>
            <a:ext cx="1987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Platea</a:t>
            </a:r>
            <a:endParaRPr lang="it-IT" sz="2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5" name="CasellaDiTesto 14">
            <a:hlinkClick r:id="rId4" action="ppaction://hlinksldjump"/>
          </p:cNvPr>
          <p:cNvSpPr txBox="1"/>
          <p:nvPr/>
        </p:nvSpPr>
        <p:spPr>
          <a:xfrm>
            <a:off x="3643306" y="2714620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Teatro più famoso il </a:t>
            </a:r>
            <a:r>
              <a:rPr lang="it-IT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Globe</a:t>
            </a:r>
            <a:endParaRPr lang="it-IT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4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3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8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400"/>
                            </p:stCondLst>
                            <p:childTnLst>
                              <p:par>
                                <p:cTn id="4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7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700"/>
                            </p:stCondLst>
                            <p:childTnLst>
                              <p:par>
                                <p:cTn id="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400"/>
                            </p:stCondLst>
                            <p:childTnLst>
                              <p:par>
                                <p:cTn id="7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900"/>
                            </p:stCondLst>
                            <p:childTnLst>
                              <p:par>
                                <p:cTn id="8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100"/>
                            </p:stCondLst>
                            <p:childTnLst>
                              <p:par>
                                <p:cTn id="9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7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P spid="4" grpId="0"/>
      <p:bldP spid="5" grpId="0"/>
      <p:bldP spid="6" grpId="0"/>
      <p:bldP spid="7" grpId="1"/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9000"/>
            <a:lum/>
          </a:blip>
          <a:srcRect/>
          <a:stretch>
            <a:fillRect l="-4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Teatro Elisabettiano.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Segnaposto contenuto 3" descr="elisabetta_i_d_inghilterr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69000" y="1357298"/>
            <a:ext cx="3175000" cy="381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asellaDiTesto 4"/>
          <p:cNvSpPr txBox="1"/>
          <p:nvPr/>
        </p:nvSpPr>
        <p:spPr>
          <a:xfrm>
            <a:off x="539552" y="1340768"/>
            <a:ext cx="5214974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L a regina di Inghilterra appassionata alla musica e al teatro fece conoscere al teatro un periodo di splendore.</a:t>
            </a:r>
            <a:endParaRPr lang="it-IT" sz="20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1009636">
            <a:off x="708664" y="2947629"/>
            <a:ext cx="171451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Spettacoli a pagamento</a:t>
            </a:r>
            <a:endParaRPr lang="it-IT" sz="20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944587">
            <a:off x="2564174" y="3291128"/>
            <a:ext cx="171451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Tutela il teatro</a:t>
            </a:r>
            <a:endParaRPr lang="it-IT" sz="20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186056">
            <a:off x="3969988" y="3905286"/>
            <a:ext cx="135732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Le donne non possono recitare</a:t>
            </a:r>
            <a:endParaRPr lang="it-IT" sz="20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9" name="Immagine 8" descr="250px-Hw-shakespea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9132"/>
            <a:ext cx="1569600" cy="203330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75656" y="5805264"/>
            <a:ext cx="25202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Arial Rounded MT Bold" pitchFamily="34" charset="0"/>
              </a:rPr>
              <a:t>William </a:t>
            </a:r>
            <a:r>
              <a:rPr lang="it-IT" dirty="0" err="1" smtClean="0">
                <a:solidFill>
                  <a:srgbClr val="002060"/>
                </a:solidFill>
                <a:latin typeface="Arial Rounded MT Bold" pitchFamily="34" charset="0"/>
              </a:rPr>
              <a:t>Shakespear</a:t>
            </a:r>
            <a:endParaRPr lang="it-IT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Arial Rounded MT Bold" pitchFamily="34" charset="0"/>
              </a:rPr>
              <a:t>(Romeo e Giulietta)</a:t>
            </a:r>
            <a:endParaRPr lang="it-IT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CasellaDiTesto 10">
            <a:hlinkClick r:id="rId6" action="ppaction://hlinksldjump"/>
          </p:cNvPr>
          <p:cNvSpPr txBox="1"/>
          <p:nvPr/>
        </p:nvSpPr>
        <p:spPr>
          <a:xfrm>
            <a:off x="6156176" y="5445224"/>
            <a:ext cx="230938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Mette in competizione le compagnie</a:t>
            </a:r>
            <a:endParaRPr lang="it-IT" sz="24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9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9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9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4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0"/>
            <a:ext cx="7056784" cy="908720"/>
          </a:xfrm>
        </p:spPr>
        <p:txBody>
          <a:bodyPr/>
          <a:lstStyle/>
          <a:p>
            <a:r>
              <a:rPr lang="it-IT" dirty="0" smtClean="0">
                <a:latin typeface="Arial Rounded MT Bold" pitchFamily="34" charset="0"/>
              </a:rPr>
              <a:t>Le compagnie dell’arte</a:t>
            </a:r>
            <a:endParaRPr lang="it-IT" dirty="0">
              <a:latin typeface="Arial Rounded MT Bold" pitchFamily="34" charset="0"/>
            </a:endParaRPr>
          </a:p>
        </p:txBody>
      </p:sp>
      <p:pic>
        <p:nvPicPr>
          <p:cNvPr id="4" name="Segnaposto contenuto 3" descr="Img_000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0" y="4643447"/>
            <a:ext cx="9144000" cy="2214554"/>
          </a:xfrm>
        </p:spPr>
      </p:pic>
      <p:sp>
        <p:nvSpPr>
          <p:cNvPr id="5" name="CasellaDiTesto 4"/>
          <p:cNvSpPr txBox="1"/>
          <p:nvPr/>
        </p:nvSpPr>
        <p:spPr>
          <a:xfrm rot="20753449">
            <a:off x="221615" y="132704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Gli attori si uniscono in compagnie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0516306">
            <a:off x="1630297" y="2804019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Guidati da un capocomico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20547034">
            <a:off x="4077343" y="1675862"/>
            <a:ext cx="3277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I personaggi e le maschere erano fissi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8" name="CasellaDiTesto 7">
            <a:hlinkClick r:id="rId5" action="ppaction://hlinksldjump"/>
          </p:cNvPr>
          <p:cNvSpPr txBox="1"/>
          <p:nvPr/>
        </p:nvSpPr>
        <p:spPr>
          <a:xfrm rot="20410070">
            <a:off x="5544510" y="277269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Si basavano su canovaccio</a:t>
            </a:r>
            <a:endParaRPr lang="it-IT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Versailles_Op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786215" cy="2609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67600" cy="11430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Il teatro del Seicento</a:t>
            </a:r>
            <a:endParaRPr lang="it-IT" sz="44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3686172" cy="6905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Lo stile Barocco si unisce con il teatro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1158674">
            <a:off x="532414" y="226997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I teatri affollati</a:t>
            </a:r>
          </a:p>
          <a:p>
            <a:r>
              <a:rPr lang="it-IT" sz="2000" dirty="0" smtClean="0">
                <a:latin typeface="Arial Rounded MT Bold" pitchFamily="34" charset="0"/>
              </a:rPr>
              <a:t>Preparazioni artistiche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671437">
            <a:off x="5762938" y="4087320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Spettacoli comici</a:t>
            </a:r>
          </a:p>
          <a:p>
            <a:r>
              <a:rPr lang="it-IT" sz="2000" dirty="0" smtClean="0">
                <a:latin typeface="Arial Rounded MT Bold" pitchFamily="34" charset="0"/>
              </a:rPr>
              <a:t>Teatro delle marionette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1102560">
            <a:off x="571472" y="314324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Scrittura testi</a:t>
            </a:r>
          </a:p>
          <a:p>
            <a:r>
              <a:rPr lang="it-IT" sz="2000" dirty="0" smtClean="0">
                <a:latin typeface="Arial Rounded MT Bold" pitchFamily="34" charset="0"/>
              </a:rPr>
              <a:t>melodramma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951712">
            <a:off x="5845273" y="5125369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Scenografie</a:t>
            </a:r>
          </a:p>
          <a:p>
            <a:r>
              <a:rPr lang="it-IT" sz="2000" dirty="0" smtClean="0">
                <a:latin typeface="Arial Rounded MT Bold" pitchFamily="34" charset="0"/>
              </a:rPr>
              <a:t>Macchine teatrali</a:t>
            </a:r>
            <a:endParaRPr lang="it-IT" sz="2000" dirty="0">
              <a:latin typeface="Arial Rounded MT Bold" pitchFamily="34" charset="0"/>
            </a:endParaRPr>
          </a:p>
        </p:txBody>
      </p:sp>
      <p:pic>
        <p:nvPicPr>
          <p:cNvPr id="8" name="Immagine 7" descr="boccascena-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3614739" cy="2508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00108"/>
          </a:xfrm>
        </p:spPr>
        <p:txBody>
          <a:bodyPr/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IL teatro del Settecento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642942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Cambiamenti e innovazioni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20728041">
            <a:off x="21978" y="2560845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Riaffermazione del classicismo grazie agli ideali illuministici</a:t>
            </a:r>
            <a:endParaRPr lang="it-IT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20755057">
            <a:off x="234871" y="3711146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Usato per andare  verso i gusti della società contemporanea</a:t>
            </a:r>
            <a:endParaRPr lang="it-IT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0628" y="507207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Carlo Goldoni dà inizio alla rivoluzione teatrale</a:t>
            </a:r>
            <a:endParaRPr lang="it-IT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Immagine 6" descr="Goldon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643446"/>
            <a:ext cx="1668805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9788806188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500042"/>
            <a:ext cx="2571429" cy="42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25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751"/>
                            </p:stCondLst>
                            <p:childTnLst>
                              <p:par>
                                <p:cTn id="4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2192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Arial Rounded MT Bold" pitchFamily="34" charset="0"/>
              </a:rPr>
              <a:t>Carlo Goldoni</a:t>
            </a:r>
            <a:endParaRPr lang="it-IT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5000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Arial Rounded MT Bold" pitchFamily="34" charset="0"/>
              </a:rPr>
              <a:t>Riforma teatrale</a:t>
            </a:r>
            <a:endParaRPr lang="it-IT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21094861">
            <a:off x="59521" y="1680825"/>
            <a:ext cx="2752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Tutto inizio a Venezia del 1707 e finì a Parigi nel 1793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795575">
            <a:off x="4003762" y="2578599"/>
            <a:ext cx="2749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Cambia totalmente la Commedia dell’arte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1035194">
            <a:off x="618440" y="3005275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Niente: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Maschere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personaggi fissi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improvvisazione</a:t>
            </a:r>
          </a:p>
        </p:txBody>
      </p:sp>
      <p:sp>
        <p:nvSpPr>
          <p:cNvPr id="7" name="CasellaDiTesto 6"/>
          <p:cNvSpPr txBox="1"/>
          <p:nvPr/>
        </p:nvSpPr>
        <p:spPr>
          <a:xfrm rot="905996">
            <a:off x="5382911" y="4422097"/>
            <a:ext cx="334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Aggiunge: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Intenti educativi, morali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Revisione della lingua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Personaggi femminili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Personaggi reali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1012590">
            <a:off x="812529" y="5247692"/>
            <a:ext cx="459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Il canovaccio non esisteva più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1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Teatro dell’Ottocento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048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Stile Romantico</a:t>
            </a:r>
          </a:p>
          <a:p>
            <a:pPr>
              <a:buNone/>
            </a:pPr>
            <a:r>
              <a:rPr lang="it-IT" dirty="0" smtClean="0"/>
              <a:t>Realismo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883190">
            <a:off x="5431756" y="1767200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Pubblico sempre più numeroso</a:t>
            </a:r>
          </a:p>
          <a:p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686120">
            <a:off x="704105" y="2774466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Drammaturghi</a:t>
            </a:r>
          </a:p>
          <a:p>
            <a:r>
              <a:rPr lang="it-IT" sz="2000" dirty="0" smtClean="0">
                <a:latin typeface="Arial Rounded MT Bold" pitchFamily="34" charset="0"/>
              </a:rPr>
              <a:t>Gli attori abbandonano lo stile declamatorio</a:t>
            </a:r>
          </a:p>
          <a:p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1017223">
            <a:off x="3989645" y="2931187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Appaiono le comparse</a:t>
            </a:r>
          </a:p>
          <a:p>
            <a:r>
              <a:rPr lang="it-IT" sz="2000" dirty="0" smtClean="0">
                <a:latin typeface="Arial Rounded MT Bold" pitchFamily="34" charset="0"/>
              </a:rPr>
              <a:t>Le prime critiche sui giornali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20738469">
            <a:off x="5886032" y="4508804"/>
            <a:ext cx="200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Teatro musicale o opere liriche</a:t>
            </a:r>
          </a:p>
          <a:p>
            <a:r>
              <a:rPr lang="it-IT" sz="2000" dirty="0" smtClean="0">
                <a:latin typeface="Arial Rounded MT Bold" pitchFamily="34" charset="0"/>
              </a:rPr>
              <a:t>Operetta</a:t>
            </a:r>
          </a:p>
          <a:p>
            <a:r>
              <a:rPr lang="it-IT" sz="2000" dirty="0" err="1" smtClean="0">
                <a:latin typeface="Arial Rounded MT Bold" pitchFamily="34" charset="0"/>
              </a:rPr>
              <a:t>Vaundeville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71736" y="492919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Giuseppe Verdi</a:t>
            </a:r>
            <a:endParaRPr lang="it-IT" dirty="0"/>
          </a:p>
        </p:txBody>
      </p:sp>
      <p:pic>
        <p:nvPicPr>
          <p:cNvPr id="9" name="Immagine 8" descr="GiuseppeVer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14818"/>
            <a:ext cx="1757457" cy="2304773"/>
          </a:xfrm>
          <a:prstGeom prst="roundRect">
            <a:avLst>
              <a:gd name="adj" fmla="val 2605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1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8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275</TotalTime>
  <Words>328</Words>
  <Application>Microsoft Office PowerPoint</Application>
  <PresentationFormat>Presentazione su schermo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  <vt:variant>
        <vt:lpstr>Presentazioni personalizzate</vt:lpstr>
      </vt:variant>
      <vt:variant>
        <vt:i4>1</vt:i4>
      </vt:variant>
    </vt:vector>
  </HeadingPairs>
  <TitlesOfParts>
    <vt:vector size="12" baseType="lpstr">
      <vt:lpstr>Tecnologia</vt:lpstr>
      <vt:lpstr>TEATRO</vt:lpstr>
      <vt:lpstr>IL RinasciMento</vt:lpstr>
      <vt:lpstr>Struttura Teatro.</vt:lpstr>
      <vt:lpstr>Teatro Elisabettiano.</vt:lpstr>
      <vt:lpstr>Le compagnie dell’arte</vt:lpstr>
      <vt:lpstr>Il teatro del Seicento</vt:lpstr>
      <vt:lpstr>IL teatro del Settecento</vt:lpstr>
      <vt:lpstr>Carlo Goldoni</vt:lpstr>
      <vt:lpstr>Teatro dell’Ottocento</vt:lpstr>
      <vt:lpstr>Diapositiva 10</vt:lpstr>
      <vt:lpstr>Teatro_ Adelmo Pagliuca.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</dc:title>
  <dc:creator>Aniello Pagliuca</dc:creator>
  <cp:lastModifiedBy>user</cp:lastModifiedBy>
  <cp:revision>33</cp:revision>
  <dcterms:created xsi:type="dcterms:W3CDTF">2015-05-17T12:17:37Z</dcterms:created>
  <dcterms:modified xsi:type="dcterms:W3CDTF">2015-08-08T15:15:35Z</dcterms:modified>
</cp:coreProperties>
</file>